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0" r:id="rId11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374EA66-58BC-47E3-A060-2ED8D80133B0}" v="378" dt="2021-11-21T16:15:37.5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Uredite stil podnaslova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FB43-724D-437A-A5E8-1D673BA80D2D}" type="datetimeFigureOut">
              <a:rPr lang="hr-HR" smtClean="0"/>
              <a:t>21.11.2021.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202B4-9E9C-4ADB-9FE3-5F44E6437AB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65679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FB43-724D-437A-A5E8-1D673BA80D2D}" type="datetimeFigureOut">
              <a:rPr lang="hr-HR" smtClean="0"/>
              <a:t>21.11.2021.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202B4-9E9C-4ADB-9FE3-5F44E6437AB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20972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FB43-724D-437A-A5E8-1D673BA80D2D}" type="datetimeFigureOut">
              <a:rPr lang="hr-HR" smtClean="0"/>
              <a:t>21.11.2021.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202B4-9E9C-4ADB-9FE3-5F44E6437AB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57600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FB43-724D-437A-A5E8-1D673BA80D2D}" type="datetimeFigureOut">
              <a:rPr lang="hr-HR" smtClean="0"/>
              <a:t>21.11.2021.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202B4-9E9C-4ADB-9FE3-5F44E6437AB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39703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FB43-724D-437A-A5E8-1D673BA80D2D}" type="datetimeFigureOut">
              <a:rPr lang="hr-HR" smtClean="0"/>
              <a:t>21.11.2021.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202B4-9E9C-4ADB-9FE3-5F44E6437AB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88215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FB43-724D-437A-A5E8-1D673BA80D2D}" type="datetimeFigureOut">
              <a:rPr lang="hr-HR" smtClean="0"/>
              <a:t>21.11.2021.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202B4-9E9C-4ADB-9FE3-5F44E6437AB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93178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FB43-724D-437A-A5E8-1D673BA80D2D}" type="datetimeFigureOut">
              <a:rPr lang="hr-HR" smtClean="0"/>
              <a:t>21.11.2021.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202B4-9E9C-4ADB-9FE3-5F44E6437AB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48076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FB43-724D-437A-A5E8-1D673BA80D2D}" type="datetimeFigureOut">
              <a:rPr lang="hr-HR" smtClean="0"/>
              <a:t>21.11.2021.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202B4-9E9C-4ADB-9FE3-5F44E6437AB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39718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FB43-724D-437A-A5E8-1D673BA80D2D}" type="datetimeFigureOut">
              <a:rPr lang="hr-HR" smtClean="0"/>
              <a:t>21.11.2021.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202B4-9E9C-4ADB-9FE3-5F44E6437AB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37950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FB43-724D-437A-A5E8-1D673BA80D2D}" type="datetimeFigureOut">
              <a:rPr lang="hr-HR" smtClean="0"/>
              <a:t>21.11.2021.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202B4-9E9C-4ADB-9FE3-5F44E6437AB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78566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FB43-724D-437A-A5E8-1D673BA80D2D}" type="datetimeFigureOut">
              <a:rPr lang="hr-HR" smtClean="0"/>
              <a:t>21.11.2021.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202B4-9E9C-4ADB-9FE3-5F44E6437AB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12090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71FB43-724D-437A-A5E8-1D673BA80D2D}" type="datetimeFigureOut">
              <a:rPr lang="hr-HR" smtClean="0"/>
              <a:t>21.11.2021.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4202B4-9E9C-4ADB-9FE3-5F44E6437AB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85251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7464614" y="1783959"/>
            <a:ext cx="4087306" cy="2889114"/>
          </a:xfrm>
        </p:spPr>
        <p:txBody>
          <a:bodyPr anchor="b">
            <a:normAutofit/>
          </a:bodyPr>
          <a:lstStyle/>
          <a:p>
            <a:pPr algn="l"/>
            <a:r>
              <a:rPr lang="hr-HR" sz="5400">
                <a:cs typeface="Calibri Light"/>
              </a:rPr>
              <a:t>Brain Gym</a:t>
            </a:r>
            <a:endParaRPr lang="hr-HR" sz="540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7464612" y="4750893"/>
            <a:ext cx="4087305" cy="1147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hr-HR" sz="2000">
                <a:cs typeface="Calibri"/>
              </a:rPr>
              <a:t>Gimnastika za mozak</a:t>
            </a:r>
            <a:endParaRPr lang="hr-HR" sz="200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Slika 4" descr="Slika na kojoj se prikazuje tekst&#10;&#10;Opis je automatski generiran">
            <a:extLst>
              <a:ext uri="{FF2B5EF4-FFF2-40B4-BE49-F238E27FC236}">
                <a16:creationId xmlns:a16="http://schemas.microsoft.com/office/drawing/2014/main" id="{08DCEEB4-56E4-499E-A12A-6DE75B4B36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219" r="20380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47140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DBCBF62-553D-47B2-ACAC-462B4A578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0604F57-5091-4FD2-BF9C-0465B9EAC1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044550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2FE8EF0-C850-4EA7-8F52-D10757B79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>
                <a:cs typeface="Calibri Light"/>
              </a:rPr>
              <a:t>O programu</a:t>
            </a:r>
            <a:endParaRPr lang="hr-HR" dirty="0">
              <a:cs typeface="Calibri Light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4629B57-C718-4ECB-956F-701938DEBA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hr-HR">
                <a:ea typeface="+mn-lt"/>
                <a:cs typeface="+mn-lt"/>
              </a:rPr>
              <a:t>Brain Gym ili Gimnastika za mozak je senzomotorički program kojeg je osmislio Paul Dennison 1989.godine.</a:t>
            </a:r>
          </a:p>
          <a:p>
            <a:r>
              <a:rPr lang="hr-HR">
                <a:ea typeface="+mn-lt"/>
                <a:cs typeface="+mn-lt"/>
              </a:rPr>
              <a:t> Temeljni princip Brain Gym-a je da kretanje s namjerom dovodi do optimalnog učenja.</a:t>
            </a:r>
            <a:endParaRPr lang="hr-HR">
              <a:cs typeface="Calibri"/>
            </a:endParaRPr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82F9B03B-E639-491B-BCB9-B3B021173C87}"/>
              </a:ext>
            </a:extLst>
          </p:cNvPr>
          <p:cNvSpPr txBox="1"/>
          <p:nvPr/>
        </p:nvSpPr>
        <p:spPr>
          <a:xfrm>
            <a:off x="4724400" y="3200400"/>
            <a:ext cx="2743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hr-HR"/>
              <a:t>Kliknite da biste dodali tekst</a:t>
            </a:r>
          </a:p>
        </p:txBody>
      </p:sp>
      <p:pic>
        <p:nvPicPr>
          <p:cNvPr id="5" name="Slika 5" descr="Slika na kojoj se prikazuje limena&#10;&#10;Opis je automatski generiran">
            <a:extLst>
              <a:ext uri="{FF2B5EF4-FFF2-40B4-BE49-F238E27FC236}">
                <a16:creationId xmlns:a16="http://schemas.microsoft.com/office/drawing/2014/main" id="{9A06F4D7-020F-43C8-828F-5A8CF5E28C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3441" y="3790167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4926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31DE728-8710-4D0D-ABEA-4614589173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289C5036-A282-49FB-A299-A9CCE85C0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8" y="4675886"/>
            <a:ext cx="3685032" cy="1608328"/>
          </a:xfrm>
        </p:spPr>
        <p:txBody>
          <a:bodyPr>
            <a:normAutofit/>
          </a:bodyPr>
          <a:lstStyle/>
          <a:p>
            <a:r>
              <a:rPr lang="hr-HR" sz="3600">
                <a:cs typeface="Calibri Light"/>
              </a:rPr>
              <a:t>Kada bi se trebale koristiti</a:t>
            </a:r>
            <a:endParaRPr lang="hr-HR" sz="36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AAE9118-0436-4488-AC4A-C14DF6A7B6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1"/>
            <a:ext cx="12192002" cy="4489449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28">
            <a:extLst>
              <a:ext uri="{FF2B5EF4-FFF2-40B4-BE49-F238E27FC236}">
                <a16:creationId xmlns:a16="http://schemas.microsoft.com/office/drawing/2014/main" id="{07A0C51E-5464-4470-855E-CA530A59BF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59557" y="640091"/>
            <a:ext cx="8072887" cy="3550909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Slika 4" descr="Slika na kojoj se prikazuje tekst, znak&#10;&#10;Opis je automatski generiran">
            <a:extLst>
              <a:ext uri="{FF2B5EF4-FFF2-40B4-BE49-F238E27FC236}">
                <a16:creationId xmlns:a16="http://schemas.microsoft.com/office/drawing/2014/main" id="{B0B77721-6455-480E-AF59-F59863E8F9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083"/>
          <a:stretch/>
        </p:blipFill>
        <p:spPr>
          <a:xfrm>
            <a:off x="2184401" y="749300"/>
            <a:ext cx="7823199" cy="3343043"/>
          </a:xfrm>
          <a:prstGeom prst="rect">
            <a:avLst/>
          </a:prstGeom>
        </p:spPr>
      </p:pic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2A9B17E-C61C-4CAB-A430-3CF5D8BC70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4100" y="4675886"/>
            <a:ext cx="6675627" cy="160508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z="1900">
                <a:ea typeface="+mn-lt"/>
                <a:cs typeface="+mn-lt"/>
              </a:rPr>
              <a:t>Kod mnoge djece tijekom prvih godina života propuštene su neke razvojne faze mozga koje su temelj za daljnju organizaciju dječjeg mozga. </a:t>
            </a:r>
          </a:p>
          <a:p>
            <a:r>
              <a:rPr lang="hr-HR" sz="1900">
                <a:ea typeface="+mn-lt"/>
                <a:cs typeface="+mn-lt"/>
              </a:rPr>
              <a:t>Kasnije se te propuštene faze mogu očitovati u obliku mucanja, teškoća u čitanju i pisanju, poteškoća u izgovoru i sl.</a:t>
            </a:r>
            <a:endParaRPr lang="hr-HR" sz="19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078996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265999FA-BC07-422D-BC41-9BE1A59BF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hr-HR" sz="5000">
                <a:cs typeface="Calibri Light"/>
              </a:rPr>
              <a:t>Što je dobrobit Brain gym vježbi</a:t>
            </a:r>
            <a:endParaRPr lang="hr-HR" sz="5000"/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679EF2B-C81B-4CAB-880D-4F0B83E1BA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 sz="2000">
                <a:ea typeface="+mn-lt"/>
                <a:cs typeface="+mn-lt"/>
              </a:rPr>
              <a:t>Vježbe i zadaci u sklopu Brain Gym-a poboljšavaju integraciju moždanih funkcija jer potiče stvaranje novih veza između lijeve i desne moždane polutke, što pomaže pri navedenim teškoćama.</a:t>
            </a:r>
          </a:p>
          <a:p>
            <a:r>
              <a:rPr lang="hr-HR" sz="2000">
                <a:ea typeface="+mn-lt"/>
                <a:cs typeface="+mn-lt"/>
              </a:rPr>
              <a:t> Izvođenjem Brain Gym vježbi poboljšavaju se motorička koordinacija, organizacija, koncentracija i pažnja, pamćenje, pisanje, čitanje, matematičke i jezične vještine, emocionalna ravnoteža, a smanjuju se hiperaktivnost i napetost.</a:t>
            </a:r>
            <a:endParaRPr lang="hr-HR" sz="2000">
              <a:cs typeface="Calibri"/>
            </a:endParaRPr>
          </a:p>
        </p:txBody>
      </p:sp>
      <p:pic>
        <p:nvPicPr>
          <p:cNvPr id="4" name="Slika 4" descr="Slika na kojoj se prikazuje vektorska grafika&#10;&#10;Opis je automatski generiran">
            <a:extLst>
              <a:ext uri="{FF2B5EF4-FFF2-40B4-BE49-F238E27FC236}">
                <a16:creationId xmlns:a16="http://schemas.microsoft.com/office/drawing/2014/main" id="{71C06656-7331-427D-94EE-216F22BD0C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9048" y="699516"/>
            <a:ext cx="5458968" cy="5458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2115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FC97087-2CD2-48B7-AF46-9EB6963F0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505575" cy="1325563"/>
          </a:xfrm>
        </p:spPr>
        <p:txBody>
          <a:bodyPr>
            <a:normAutofit/>
          </a:bodyPr>
          <a:lstStyle/>
          <a:p>
            <a:r>
              <a:rPr lang="hr-HR">
                <a:cs typeface="Calibri Light"/>
              </a:rPr>
              <a:t>Vježbe gimnastike za mozak</a:t>
            </a:r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26A7FDE-22D8-422E-BCA1-70FDDA58DC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505575" cy="4351338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buNone/>
            </a:pPr>
            <a:r>
              <a:rPr lang="hr-HR" b="1"/>
              <a:t>Pokreti preko središnje linije tijela</a:t>
            </a:r>
            <a:endParaRPr lang="sr-Latn-RS" b="1">
              <a:cs typeface="Calibri"/>
            </a:endParaRPr>
          </a:p>
          <a:p>
            <a:pPr marL="0" indent="0">
              <a:buNone/>
            </a:pPr>
            <a:r>
              <a:rPr lang="hr-HR">
                <a:ea typeface="+mn-lt"/>
                <a:cs typeface="+mn-lt"/>
              </a:rPr>
              <a:t>Pokreti se usmjeravaju na vještine potrebne za lako dvosmjerno gibanje (L, D) preko središnje linije tijela. </a:t>
            </a:r>
          </a:p>
          <a:p>
            <a:pPr marL="0" indent="0">
              <a:buNone/>
            </a:pPr>
            <a:r>
              <a:rPr lang="hr-HR">
                <a:ea typeface="+mn-lt"/>
                <a:cs typeface="+mn-lt"/>
              </a:rPr>
              <a:t>Preklapaju se u središnjem polju koje zahtijeva timski rad očiju.</a:t>
            </a:r>
          </a:p>
          <a:p>
            <a:pPr marL="0" indent="0">
              <a:buNone/>
            </a:pPr>
            <a:r>
              <a:rPr lang="hr-HR">
                <a:ea typeface="+mn-lt"/>
                <a:cs typeface="+mn-lt"/>
              </a:rPr>
              <a:t> Ti pokreti pomažu integraciji binokularnog vida, binauralnog sluha i koordinaciji L i D strane mozga i tijela.</a:t>
            </a:r>
            <a:endParaRPr lang="hr-HR">
              <a:cs typeface="Calibri"/>
            </a:endParaRPr>
          </a:p>
        </p:txBody>
      </p:sp>
      <p:pic>
        <p:nvPicPr>
          <p:cNvPr id="4" name="Slika 4" descr="Slika na kojoj se prikazuje zid, pod, osoba, crno&#10;&#10;Opis je automatski generiran">
            <a:extLst>
              <a:ext uri="{FF2B5EF4-FFF2-40B4-BE49-F238E27FC236}">
                <a16:creationId xmlns:a16="http://schemas.microsoft.com/office/drawing/2014/main" id="{3B384630-CCBC-43E9-B069-66AA6854B1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1393"/>
          <a:stretch/>
        </p:blipFill>
        <p:spPr>
          <a:xfrm>
            <a:off x="7737635" y="-1"/>
            <a:ext cx="3555205" cy="685800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413D172-8B6A-47F5-9813-DE455773F3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851856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59ADD9F-1B6D-4634-A8ED-E063E0217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505575" cy="1325563"/>
          </a:xfrm>
        </p:spPr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67F2923-524E-45FE-AF4D-D66D12C822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505575" cy="435133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hr-HR" b="1"/>
              <a:t>Križno gibanje – suprotna ruka/ suprotna noga</a:t>
            </a:r>
            <a:endParaRPr lang="hr-HR" b="1">
              <a:cs typeface="Calibri" panose="020F0502020204030204"/>
            </a:endParaRPr>
          </a:p>
          <a:p>
            <a:pPr marL="0" indent="0">
              <a:buNone/>
            </a:pPr>
            <a:r>
              <a:rPr lang="hr-HR">
                <a:ea typeface="+mn-lt"/>
                <a:cs typeface="+mn-lt"/>
              </a:rPr>
              <a:t>Aktivira kinestetički osjet, te aktivira mozak za prijelaz preko vizualne, slušne i kinestetičke, taktilne središnje linije tijela. </a:t>
            </a:r>
          </a:p>
          <a:p>
            <a:pPr marL="0" indent="0">
              <a:buNone/>
            </a:pPr>
            <a:r>
              <a:rPr lang="hr-HR">
                <a:ea typeface="+mn-lt"/>
                <a:cs typeface="+mn-lt"/>
              </a:rPr>
              <a:t>Aktivira pokrete očiju s L na D stranu i obrnuto. Poboljšava binokularni vid (gledanje s oba oka).</a:t>
            </a:r>
            <a:endParaRPr lang="hr-HR">
              <a:cs typeface="Calibri" panose="020F0502020204030204"/>
            </a:endParaRPr>
          </a:p>
          <a:p>
            <a:endParaRPr lang="hr-HR" dirty="0">
              <a:cs typeface="Calibri"/>
            </a:endParaRPr>
          </a:p>
        </p:txBody>
      </p:sp>
      <p:pic>
        <p:nvPicPr>
          <p:cNvPr id="4" name="Slika 4" descr="Slika na kojoj se prikazuje tekst, zid, pod, na zatvorenom&#10;&#10;Opis je automatski generiran">
            <a:extLst>
              <a:ext uri="{FF2B5EF4-FFF2-40B4-BE49-F238E27FC236}">
                <a16:creationId xmlns:a16="http://schemas.microsoft.com/office/drawing/2014/main" id="{7B146B5E-3495-45D0-B7F2-B46EB01780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30" r="10305"/>
          <a:stretch/>
        </p:blipFill>
        <p:spPr>
          <a:xfrm>
            <a:off x="7737635" y="-1"/>
            <a:ext cx="3555205" cy="685800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413D172-8B6A-47F5-9813-DE455773F3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974666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0FB8510-0BF4-4032-9F6E-0798F0329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A0F9EBA-8556-4E7E-9B1F-D66AEF6C20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505494" cy="3785419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hr-HR" sz="2000" b="1"/>
              <a:t>Lijene osmice</a:t>
            </a:r>
            <a:endParaRPr lang="hr-HR" sz="2000" b="1">
              <a:cs typeface="Calibri" panose="020F0502020204030204"/>
            </a:endParaRPr>
          </a:p>
          <a:p>
            <a:r>
              <a:rPr lang="hr-HR" sz="2000">
                <a:ea typeface="+mn-lt"/>
                <a:cs typeface="+mn-lt"/>
              </a:rPr>
              <a:t>Crtanje ležeće osmice ili simbola beskonačnosti omogućuje čitatelju da bez prekidanja prijeđe preko vizualne središnje linije i tako aktivira i D i L oko te integrira D i L vidno polje.</a:t>
            </a:r>
            <a:endParaRPr lang="hr-HR" sz="2000"/>
          </a:p>
          <a:p>
            <a:endParaRPr lang="hr-HR" sz="2000">
              <a:cs typeface="Calibri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lika 4" descr="Slika na kojoj se prikazuje tekst&#10;&#10;Opis je automatski generiran">
            <a:extLst>
              <a:ext uri="{FF2B5EF4-FFF2-40B4-BE49-F238E27FC236}">
                <a16:creationId xmlns:a16="http://schemas.microsoft.com/office/drawing/2014/main" id="{9E1766EC-5772-435B-8F25-A4B648F36E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1512" y="807593"/>
            <a:ext cx="4888031" cy="523956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1340146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22AB4DCC-ABBF-417C-A766-105FCF15E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9" y="723898"/>
            <a:ext cx="6002110" cy="1495425"/>
          </a:xfrm>
        </p:spPr>
        <p:txBody>
          <a:bodyPr>
            <a:normAutofit/>
          </a:bodyPr>
          <a:lstStyle/>
          <a:p>
            <a:endParaRPr lang="hr-HR" sz="400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B9A837A-2A51-4BA7-A114-AB1CA69754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80" y="2405067"/>
            <a:ext cx="6002110" cy="3729034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hr-HR" sz="1700" b="1"/>
              <a:t>Postupci izduživanja</a:t>
            </a:r>
            <a:endParaRPr lang="hr-HR" sz="1700" b="1">
              <a:cs typeface="Calibri" panose="020F0502020204030204"/>
            </a:endParaRPr>
          </a:p>
          <a:p>
            <a:r>
              <a:rPr lang="hr-HR" sz="1700">
                <a:ea typeface="+mn-lt"/>
                <a:cs typeface="+mn-lt"/>
              </a:rPr>
              <a:t>Postupci izduživanja pomažu djeci da razvijaju i ojačaju neuronske putove koji im omogućuju povezivanje onoga što u stražnjem dijelu mozga već znaju sa sposobnošću izražavanja i obrade tih informacija u prednjem dijelu mozga.</a:t>
            </a:r>
          </a:p>
          <a:p>
            <a:r>
              <a:rPr lang="hr-HR" sz="1700">
                <a:ea typeface="+mn-lt"/>
                <a:cs typeface="+mn-lt"/>
              </a:rPr>
              <a:t> Koriste se za otpuštanje refleksa povezanih sa specifičnim jezičnim teškoćama. Jedan od fizioloških refleksa za opasnost je stezanje mišića – skraćenje tetiva. </a:t>
            </a:r>
          </a:p>
          <a:p>
            <a:r>
              <a:rPr lang="hr-HR" sz="1700">
                <a:ea typeface="+mn-lt"/>
                <a:cs typeface="+mn-lt"/>
              </a:rPr>
              <a:t>Postupci izduživanja opuštaju one mišiće i tetive koji se u nepoznatim situacijama refleksom moždanog debla stežu i skraćuju. Postupci izduživanja su vježbe istezanja i protresanja – za zagrijavanje mišića, za promjene u tjelesnom držanju vraćajući mišiće u njihovu prirodnu dužinu.</a:t>
            </a:r>
            <a:endParaRPr lang="hr-HR" sz="1700">
              <a:cs typeface="Calibri"/>
            </a:endParaRPr>
          </a:p>
          <a:p>
            <a:endParaRPr lang="hr-HR" sz="1700">
              <a:cs typeface="Calibri"/>
            </a:endParaRPr>
          </a:p>
        </p:txBody>
      </p:sp>
      <p:pic>
        <p:nvPicPr>
          <p:cNvPr id="4" name="Slika 4">
            <a:extLst>
              <a:ext uri="{FF2B5EF4-FFF2-40B4-BE49-F238E27FC236}">
                <a16:creationId xmlns:a16="http://schemas.microsoft.com/office/drawing/2014/main" id="{BA134835-7BD9-48E8-AAFF-0CFDD6EB1F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34"/>
          <a:stretch/>
        </p:blipFill>
        <p:spPr>
          <a:xfrm>
            <a:off x="7199440" y="10"/>
            <a:ext cx="4992560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2955812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38B8FD11-39F5-406A-B3EA-35D45FB33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endParaRPr lang="hr-HR" sz="5400"/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4FF38FF-A96F-4C92-BB61-DB715F1089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hr-HR" sz="1500" b="1"/>
              <a:t>Energetske vježbe i stavovi produbljivanja</a:t>
            </a:r>
            <a:endParaRPr lang="hr-HR" sz="1500" b="1">
              <a:cs typeface="Calibri" panose="020F0502020204030204"/>
            </a:endParaRPr>
          </a:p>
          <a:p>
            <a:r>
              <a:rPr lang="hr-HR" sz="1500">
                <a:ea typeface="+mn-lt"/>
                <a:cs typeface="+mn-lt"/>
              </a:rPr>
              <a:t>Oni pomažu ponovo uspostaviti neuronske veze između tijela i mozga pospješujući tako tok elektromagnetske energije kroz tijelo. </a:t>
            </a:r>
          </a:p>
          <a:p>
            <a:r>
              <a:rPr lang="hr-HR" sz="1500">
                <a:ea typeface="+mn-lt"/>
                <a:cs typeface="+mn-lt"/>
              </a:rPr>
              <a:t>Podupiru električne i kemijske promjene koje se javljaju tijekom mentalnih i fizičkih zbivanja.</a:t>
            </a:r>
            <a:endParaRPr lang="hr-HR" sz="1500">
              <a:cs typeface="Calibri"/>
            </a:endParaRPr>
          </a:p>
          <a:p>
            <a:r>
              <a:rPr lang="hr-HR" sz="1500">
                <a:ea typeface="+mn-lt"/>
                <a:cs typeface="+mn-lt"/>
              </a:rPr>
              <a:t>Ove vježbe aktiviraju neokroteks vraćajući time električnu energiju natrag u centre za razmišljanje. </a:t>
            </a:r>
          </a:p>
          <a:p>
            <a:r>
              <a:rPr lang="hr-HR" sz="1500">
                <a:ea typeface="+mn-lt"/>
                <a:cs typeface="+mn-lt"/>
              </a:rPr>
              <a:t>Neke od vježbi i stavova produbljivanja izvedeni su iz akupresurnih sustava, a ostali su nadahnuti dodirom za zdravlje i tehnike primijenjene kineziologije.</a:t>
            </a:r>
            <a:endParaRPr lang="hr-HR" sz="1500">
              <a:cs typeface="Calibri" panose="020F0502020204030204"/>
            </a:endParaRPr>
          </a:p>
          <a:p>
            <a:endParaRPr lang="hr-HR" sz="1500">
              <a:cs typeface="Calibri" panose="020F0502020204030204"/>
            </a:endParaRPr>
          </a:p>
        </p:txBody>
      </p:sp>
      <p:pic>
        <p:nvPicPr>
          <p:cNvPr id="4" name="Slika 4" descr="Slika na kojoj se prikazuje tekst, poziranje, različito, snimka zaslona&#10;&#10;Opis je automatski generiran">
            <a:extLst>
              <a:ext uri="{FF2B5EF4-FFF2-40B4-BE49-F238E27FC236}">
                <a16:creationId xmlns:a16="http://schemas.microsoft.com/office/drawing/2014/main" id="{34D036A9-8230-49A0-B350-F8DEED1D68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9048" y="1381887"/>
            <a:ext cx="5458968" cy="4094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06650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Široki zaslon</PresentationFormat>
  <Paragraphs>0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10</vt:i4>
      </vt:variant>
    </vt:vector>
  </HeadingPairs>
  <TitlesOfParts>
    <vt:vector size="11" baseType="lpstr">
      <vt:lpstr>Tema sustava Office</vt:lpstr>
      <vt:lpstr>Brain Gym</vt:lpstr>
      <vt:lpstr>O programu</vt:lpstr>
      <vt:lpstr>Kada bi se trebale koristiti</vt:lpstr>
      <vt:lpstr>Što je dobrobit Brain gym vježbi</vt:lpstr>
      <vt:lpstr>Vježbe gimnastike za mozak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/>
  <cp:lastModifiedBy/>
  <cp:revision>121</cp:revision>
  <dcterms:created xsi:type="dcterms:W3CDTF">2021-11-21T14:47:35Z</dcterms:created>
  <dcterms:modified xsi:type="dcterms:W3CDTF">2021-11-21T16:17:15Z</dcterms:modified>
</cp:coreProperties>
</file>